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0" r:id="rId7"/>
    <p:sldId id="287" r:id="rId8"/>
    <p:sldId id="288" r:id="rId9"/>
    <p:sldId id="261" r:id="rId10"/>
    <p:sldId id="262" r:id="rId11"/>
    <p:sldId id="289" r:id="rId12"/>
    <p:sldId id="290" r:id="rId13"/>
    <p:sldId id="263" r:id="rId14"/>
    <p:sldId id="291" r:id="rId15"/>
    <p:sldId id="293" r:id="rId16"/>
    <p:sldId id="292" r:id="rId17"/>
    <p:sldId id="264" r:id="rId18"/>
    <p:sldId id="265" r:id="rId19"/>
    <p:sldId id="266" r:id="rId20"/>
    <p:sldId id="267" r:id="rId21"/>
    <p:sldId id="294" r:id="rId22"/>
    <p:sldId id="268" r:id="rId23"/>
    <p:sldId id="269" r:id="rId24"/>
    <p:sldId id="270" r:id="rId25"/>
    <p:sldId id="271" r:id="rId26"/>
    <p:sldId id="295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</a:rPr>
              <a:t>Развитие отраслевых институтов.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</a:rPr>
              <a:t>1. </a:t>
            </a:r>
            <a:r>
              <a:rPr lang="ru-RU" sz="1600" dirty="0">
                <a:solidFill>
                  <a:schemeClr val="tx2"/>
                </a:solidFill>
                <a:latin typeface="Times New Roman"/>
              </a:rPr>
              <a:t>Индустрия развития гостеприимства и ресторанного бизнеса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</a:rPr>
              <a:t>2.  </a:t>
            </a:r>
            <a:r>
              <a:rPr lang="ru-RU" sz="1600" dirty="0">
                <a:solidFill>
                  <a:schemeClr val="tx2"/>
                </a:solidFill>
                <a:latin typeface="Times New Roman"/>
              </a:rPr>
              <a:t>Исторические корни предприятий питания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</a:rPr>
              <a:t>3.  </a:t>
            </a:r>
            <a:r>
              <a:rPr lang="ru-RU" sz="1600" dirty="0">
                <a:solidFill>
                  <a:schemeClr val="tx2"/>
                </a:solidFill>
                <a:latin typeface="Times New Roman"/>
              </a:rPr>
              <a:t>Развитие общественного питания в 20 веке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</a:rPr>
              <a:t>4. Происхождение </a:t>
            </a:r>
            <a:r>
              <a:rPr lang="ru-RU" sz="1600" dirty="0">
                <a:solidFill>
                  <a:schemeClr val="tx2"/>
                </a:solidFill>
                <a:latin typeface="Times New Roman"/>
              </a:rPr>
              <a:t>и история развития в России и Москве индустрии предприятий питания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</a:rPr>
              <a:t>5. Этапы </a:t>
            </a:r>
            <a:r>
              <a:rPr lang="ru-RU" sz="1600" dirty="0">
                <a:solidFill>
                  <a:schemeClr val="tx2"/>
                </a:solidFill>
                <a:latin typeface="Times New Roman"/>
              </a:rPr>
              <a:t>развития индустрии предприятий общественного питания (Советский период)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</a:rPr>
              <a:t>6. Из </a:t>
            </a:r>
            <a:r>
              <a:rPr lang="ru-RU" sz="1600" dirty="0">
                <a:solidFill>
                  <a:schemeClr val="tx2"/>
                </a:solidFill>
                <a:latin typeface="Times New Roman"/>
              </a:rPr>
              <a:t>истории развития индустрии предприятий питания в Европе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5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К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началу 1800 года гостиницы и таверны вдоль дорог начали утрачивать свое значение как места общения людей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Им на смену пришли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рестораны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: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>
              <a:buFontTx/>
              <a:buChar char="-"/>
            </a:pPr>
            <a:r>
              <a:rPr lang="ru-RU" dirty="0" err="1" smtClean="0">
                <a:solidFill>
                  <a:schemeClr val="tx2"/>
                </a:solidFill>
                <a:latin typeface="Times New Roman"/>
              </a:rPr>
              <a:t>The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Sans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Souci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(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французская кухня)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3723331" cy="194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media-cdn.tripadvisor.com/media/photo-s/09/c7/fb/b4/restaurant-la-vera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86" y="4283274"/>
            <a:ext cx="3078510" cy="204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Tx/>
              <a:buChar char="-"/>
            </a:pP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Niblo’s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Garden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(французская кухня)</a:t>
            </a:r>
            <a:endParaRPr lang="ru-RU" sz="2000" dirty="0">
              <a:solidFill>
                <a:schemeClr val="tx2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583230" cy="26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0082"/>
            <a:ext cx="4458478" cy="297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45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lvl="0">
              <a:buFontTx/>
              <a:buChar char="-"/>
            </a:pP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Delmonico’s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— американская кухня. </a:t>
            </a:r>
            <a:endParaRPr lang="ru-RU" sz="2000" dirty="0">
              <a:solidFill>
                <a:schemeClr val="tx2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    </a:t>
            </a:r>
            <a:r>
              <a:rPr lang="ru-RU" sz="2000" dirty="0" err="1" smtClean="0">
                <a:solidFill>
                  <a:schemeClr val="tx2"/>
                </a:solidFill>
                <a:latin typeface="Times New Roman"/>
              </a:rPr>
              <a:t>Delmonico’s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стал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символом американского шикарного обеда.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 В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1832 году к братьям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Delmonico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присоединился их 19-летний племянник из Швейцарии, ставший всемирно известным Лоренцо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Дельмонико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, который в течение более 50 лет был законодателем моды в отношении вкуса продуктов и блюд, декоративного оформления ресторанов и формирования клиентуры.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600400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66" y="3501008"/>
            <a:ext cx="3954534" cy="260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21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1789 году американец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Benjamin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Thompson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изобрел дровяную кухонную плиту; </a:t>
            </a:r>
          </a:p>
          <a:p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endParaRPr lang="ru-RU" dirty="0">
              <a:solidFill>
                <a:schemeClr val="tx2"/>
              </a:solidFill>
              <a:latin typeface="Times New Roman"/>
            </a:endParaRPr>
          </a:p>
          <a:p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1803 году был использован первый </a:t>
            </a:r>
            <a:r>
              <a:rPr lang="ru-RU" dirty="0" err="1" smtClean="0">
                <a:solidFill>
                  <a:schemeClr val="tx2"/>
                </a:solidFill>
                <a:latin typeface="Times New Roman"/>
              </a:rPr>
              <a:t>льдо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-холодильник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;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2003501" cy="20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3853607" cy="282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099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3000" dirty="0" smtClean="0">
                <a:solidFill>
                  <a:schemeClr val="tx2"/>
                </a:solidFill>
                <a:latin typeface="Times New Roman"/>
              </a:rPr>
              <a:t>1825 </a:t>
            </a:r>
            <a:r>
              <a:rPr lang="ru-RU" sz="3000" dirty="0">
                <a:solidFill>
                  <a:schemeClr val="tx2"/>
                </a:solidFill>
                <a:latin typeface="Times New Roman"/>
              </a:rPr>
              <a:t>— впервые использована газовая плита;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48880"/>
            <a:ext cx="3209217" cy="386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905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3000" dirty="0" smtClean="0">
                <a:solidFill>
                  <a:schemeClr val="tx2"/>
                </a:solidFill>
                <a:latin typeface="Times New Roman"/>
              </a:rPr>
              <a:t>1860-х </a:t>
            </a:r>
            <a:r>
              <a:rPr lang="ru-RU" sz="3000" dirty="0">
                <a:solidFill>
                  <a:schemeClr val="tx2"/>
                </a:solidFill>
                <a:latin typeface="Times New Roman"/>
              </a:rPr>
              <a:t>была изобретена посудомоечная машина (в Сан-Франциско</a:t>
            </a:r>
            <a:r>
              <a:rPr lang="ru-RU" sz="3000" dirty="0" smtClean="0">
                <a:solidFill>
                  <a:schemeClr val="tx2"/>
                </a:solidFill>
                <a:latin typeface="Times New Roman"/>
              </a:rPr>
              <a:t>)</a:t>
            </a:r>
          </a:p>
          <a:p>
            <a:pPr marL="0" indent="0">
              <a:buNone/>
            </a:pPr>
            <a:endParaRPr lang="ru-RU" sz="3000" dirty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endParaRPr lang="ru-RU" sz="3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endParaRPr lang="ru-RU" sz="3000" dirty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tx2"/>
                </a:solidFill>
                <a:latin typeface="Times New Roman"/>
              </a:rPr>
              <a:t> </a:t>
            </a:r>
          </a:p>
          <a:p>
            <a:pPr marL="0" indent="0">
              <a:buNone/>
            </a:pPr>
            <a:endParaRPr lang="ru-RU" sz="3000" dirty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а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George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M.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Pullman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создал вагон-ресторан (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railroad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dining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car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) и положил начало этому бизнесу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4746104" cy="266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2445205" cy="21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619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3000" dirty="0" smtClean="0">
                <a:solidFill>
                  <a:schemeClr val="tx2"/>
                </a:solidFill>
                <a:latin typeface="Times New Roman"/>
              </a:rPr>
              <a:t>   В </a:t>
            </a:r>
            <a:r>
              <a:rPr lang="ru-RU" sz="3000" dirty="0">
                <a:solidFill>
                  <a:schemeClr val="tx2"/>
                </a:solidFill>
                <a:latin typeface="Times New Roman"/>
              </a:rPr>
              <a:t>1890-х появляются первые кафетерии (Калифорния, </a:t>
            </a:r>
            <a:r>
              <a:rPr lang="ru-RU" sz="3000" dirty="0" err="1">
                <a:solidFill>
                  <a:schemeClr val="tx2"/>
                </a:solidFill>
                <a:latin typeface="Times New Roman"/>
              </a:rPr>
              <a:t>John</a:t>
            </a:r>
            <a:r>
              <a:rPr lang="ru-RU" sz="3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3000" dirty="0" err="1">
                <a:solidFill>
                  <a:schemeClr val="tx2"/>
                </a:solidFill>
                <a:latin typeface="Times New Roman"/>
              </a:rPr>
              <a:t>Krueger</a:t>
            </a:r>
            <a:r>
              <a:rPr lang="ru-RU" sz="3000" dirty="0">
                <a:solidFill>
                  <a:schemeClr val="tx2"/>
                </a:solidFill>
                <a:latin typeface="Times New Roman"/>
              </a:rPr>
              <a:t> взял за основу шведский стол) </a:t>
            </a:r>
            <a:endParaRPr lang="ru-RU" sz="30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6992"/>
            <a:ext cx="3002940" cy="23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7623"/>
            <a:ext cx="3157236" cy="24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328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С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начала 19 века развивается социальное направление в организации питания.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1815 году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Robert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Owen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основал большую обеденную комнату для рабочих и их семей, чем положил начало службе питания при производственных предприятиях в Америке.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1902 году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Yllinois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Bell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основал предприятие питания внутри завода.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4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Корни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службы питания при школах и госпиталях находятся в Европе: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1849 году во Франции появляется первая программа обеспечения школьников завтраками;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1865 году в Англии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Victor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Hugo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открыл первую школьную столовую.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Америке (Нью-Йорк) первая школьная столовая была открыта в 1853 году. К 1910 году ―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penny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lunch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programs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‖ были распространены практически во всех начальных школах.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Служба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питания в госпиталях существовала в той или иной примитивной форме в течение нескольких веков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Но в </a:t>
            </a:r>
            <a:r>
              <a:rPr lang="ru-RU" b="1" u="sng" dirty="0">
                <a:solidFill>
                  <a:schemeClr val="tx2"/>
                </a:solidFill>
                <a:latin typeface="Times New Roman"/>
              </a:rPr>
              <a:t>1854 году </a:t>
            </a:r>
            <a:r>
              <a:rPr lang="ru-RU" b="1" u="sng" dirty="0" err="1">
                <a:solidFill>
                  <a:schemeClr val="tx2"/>
                </a:solidFill>
                <a:latin typeface="Times New Roman"/>
              </a:rPr>
              <a:t>Florence</a:t>
            </a:r>
            <a:r>
              <a:rPr lang="ru-RU" b="1" u="sng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b="1" u="sng" dirty="0" err="1">
                <a:solidFill>
                  <a:schemeClr val="tx2"/>
                </a:solidFill>
                <a:latin typeface="Times New Roman"/>
              </a:rPr>
              <a:t>Nightingale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реформатор профессии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медицинского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ухода и первый больничный диетолог,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ввела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штатную единицу сестры-диетолога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английском военном госпитале в </a:t>
            </a:r>
            <a:r>
              <a:rPr lang="ru-RU" dirty="0" err="1" smtClean="0">
                <a:solidFill>
                  <a:schemeClr val="tx2"/>
                </a:solidFill>
                <a:latin typeface="Times New Roman"/>
              </a:rPr>
              <a:t>Scuturi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(Турция) во время Крымской войны.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Это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она подчеркнула роль правильной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диеты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в период выздоровления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пациентов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и положила начало научному подходу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к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лечению, уходу и питанию в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больницах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и госпиталях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36912"/>
            <a:ext cx="2729051" cy="35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71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</a:rPr>
              <a:t>3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ru-RU" b="1" dirty="0">
                <a:solidFill>
                  <a:srgbClr val="FF0000"/>
                </a:solidFill>
                <a:latin typeface="Times New Roman"/>
              </a:rPr>
              <a:t>Развитие общественного питания в 20 веке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tx2"/>
                </a:solidFill>
                <a:latin typeface="Times New Roman"/>
              </a:rPr>
              <a:t>                                             Европа 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и Америка </a:t>
            </a:r>
            <a:endParaRPr lang="ru-RU" b="1" dirty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1925 году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Clarence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Birdseye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разработал метод замораживания некоторых блюд и продуктов и к 1950 году большое число компаний начали производить замороженную продукцию.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- 60-е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года 20 века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-названы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эрой готовых блюд. Основная цель ученых и поваров — создать готовые блюда в упаковке (охлажденные или замороженные), которые могут быть быстро приготовлены относительно неквалифицированными работниками при достаточно высоком качестве пищи.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- Наибольшее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распространение получили предприятия быстрого обслуживания, в том числе предприятия типа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Drive-in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Drive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through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―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help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yourself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‖,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take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away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а также предприятия питания в прачечных, гастрономах и т.д. и службы доставки обедов на дом или в офис (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кейтеринг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).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29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/>
              </a:rPr>
              <a:t>1.  </a:t>
            </a:r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Индустрия развития гостеприимства и ресторанного бизнеса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Индустрия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гостеприимства является частью индустрии путешествий и туризма. Основными сегментами индустрии гостеприимства являются предприятия размещения и предприятия питания во всем их многообразии.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Чтобы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понять, почему индустрия гостеприимства является частью индустрии путешествий и туризма, достаточно обратиться к определению слова «гость».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Толковый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словарь русского языка под ред. проф. Д.Н. Ушакова говорит, что первоначально словом 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гость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называли купца, преимущественно иностранного.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дорогу, по которой приехал купец-гость, называли гостинец. Позднее так стали называть товары, которые привозил купец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На ресторанном языке 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гость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— это посетитель ресторана, преимущественно постоянный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Случайные посетители носят название клиентов. В кафе, пивных, чайных постоянных посетителей называют </a:t>
            </a:r>
            <a:r>
              <a:rPr lang="ru-RU" b="1" dirty="0">
                <a:solidFill>
                  <a:schemeClr val="tx2"/>
                </a:solidFill>
                <a:latin typeface="Times New Roman"/>
              </a:rPr>
              <a:t>завсегдатаями.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5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Концепцию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ресторана быстрого обслуживания создал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Рэй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Крок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(1902-1984). Эта концепция включала: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</a:rPr>
              <a:t>-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быстрое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обслуживание,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</a:rPr>
              <a:t>-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чистое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и уютное помещение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</a:rPr>
              <a:t>-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недорогая еда. Простота блюд сочеталась с прекрасным обслуживанием. Девизом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Крока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был: «Качество. Сервис. Чистота. Стоимость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»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2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109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2200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70-е и 80-е годы двадцатого столетия в связи с появлением новых тенденций в образе жизни и питании происходят изменения в меню ресторанов. </a:t>
            </a:r>
            <a:endParaRPr lang="ru-RU" sz="22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2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200" dirty="0" smtClean="0">
                <a:solidFill>
                  <a:schemeClr val="tx2"/>
                </a:solidFill>
                <a:latin typeface="Times New Roman"/>
              </a:rPr>
              <a:t>  Они 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переходят к более легкой и полезной пище, рекомендуемой диетологами. Усиленно развиваются предприятия общественного питания в школах и колледжах, медицинских учреждениях, на фабриках и заводах, в офисах, а также на транспорте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3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/>
              </a:rPr>
              <a:t>4. Происхождение </a:t>
            </a:r>
            <a:r>
              <a:rPr lang="ru-RU" sz="3100" b="1" dirty="0">
                <a:solidFill>
                  <a:srgbClr val="FF0000"/>
                </a:solidFill>
                <a:latin typeface="Times New Roman"/>
              </a:rPr>
              <a:t>и история развития в России и Москве </a:t>
            </a:r>
            <a:r>
              <a:rPr lang="ru-RU" sz="3600" b="1" dirty="0">
                <a:solidFill>
                  <a:srgbClr val="FF0000"/>
                </a:solidFill>
                <a:latin typeface="Times New Roman"/>
              </a:rPr>
              <a:t>индустрии предприятий питания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На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Руси приготовление пищи долгое время было делом сугубо семейным. Ведала им как правило наиболее старшая по возрасту женщина в семье. Профессиональные повара впервые появились при княжеских дворах, а затем уже — в монастырских трапезных.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Приготовление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пищи на Руси выделилось в отдельную специальность в 11 веке. В рассказе Лаврентьевской летописи (1074 г.) говорится о том, что в Киево-Печерском монастыре была целая поварня с большим штатом монахов-поваров. У князя Глеба был старейшина поваром по фамилии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Торчин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первый из известных нам русских поваров.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Характер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приготовления блюд русской кухни в значительной мере обусловлен особенностям русской печи, которая в качестве очага столетиями (с 14 века) верно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служила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и богатому, и простому народу. Блюда готовили в горшках и чугунках, жарили рыбу и птицу крупными кусками, было много запечных, тушеных и запеченных блюд.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8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Вот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что пишет о традициях и нравах 17 века чиновник полиции нравов Пантелей Рубашкин: «В те времена русские славились своим хлебосольством, особенно в удалении от больших городов: проезжего или прохожего приглашали к себе в дом, чтобы накормить и успокоить его по возможности. За хлеб-соль денег не брали.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Наоборот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хозяева обижались, если гости ели мало.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Подчивание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сопровождалось постоянными поклонами и чествованиями. По данному поводу ходила пословица «Хлеб-соль разбойника побеждает».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России первые попытки создать кулинарный словарь относятся к концу XYIII — началу XIX века, что объясняется общим влиянием французской культуры, проникавшей в разном виде во все страны Европы после Французской революции 1789 г.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1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2300" dirty="0" smtClean="0">
                <a:solidFill>
                  <a:schemeClr val="tx2"/>
                </a:solidFill>
                <a:latin typeface="Times New Roman"/>
              </a:rPr>
              <a:t>Стремление </a:t>
            </a:r>
            <a:r>
              <a:rPr lang="ru-RU" sz="2300" dirty="0">
                <a:solidFill>
                  <a:schemeClr val="tx2"/>
                </a:solidFill>
                <a:latin typeface="Times New Roman"/>
              </a:rPr>
              <a:t>дать российским помещикам какое-то руководство для ориентации в иностранных кушаньях, привнесенных в Россию в течение всего XYIII в., а также облегчить контроль за качеством изделий, расходом продуктов и вкусом новых блюд, изготовляемых как иностранцами, так и доморощенными поварами, вызвало появление «Словаря поваренного, </a:t>
            </a:r>
            <a:r>
              <a:rPr lang="ru-RU" sz="2300" dirty="0" err="1">
                <a:solidFill>
                  <a:schemeClr val="tx2"/>
                </a:solidFill>
                <a:latin typeface="Times New Roman"/>
              </a:rPr>
              <a:t>приспешничьего</a:t>
            </a:r>
            <a:r>
              <a:rPr lang="ru-RU" sz="2300" dirty="0">
                <a:solidFill>
                  <a:schemeClr val="tx2"/>
                </a:solidFill>
                <a:latin typeface="Times New Roman"/>
              </a:rPr>
              <a:t>, кондитерского и </a:t>
            </a:r>
            <a:r>
              <a:rPr lang="ru-RU" sz="2300" dirty="0" err="1">
                <a:solidFill>
                  <a:schemeClr val="tx2"/>
                </a:solidFill>
                <a:latin typeface="Times New Roman"/>
              </a:rPr>
              <a:t>дистилляторского</a:t>
            </a:r>
            <a:r>
              <a:rPr lang="ru-RU" sz="2300" dirty="0">
                <a:solidFill>
                  <a:schemeClr val="tx2"/>
                </a:solidFill>
                <a:latin typeface="Times New Roman"/>
              </a:rPr>
              <a:t>, содержащего по азбучному порядку подробное и верное наставление к приготовлению всякого рода кушаний из французской, немецкой и голландской, испанской и английской поварни». (Москва, 1795-1797 гг.) </a:t>
            </a:r>
            <a:endParaRPr lang="ru-RU" sz="23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</a:t>
            </a: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Составителем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этого словаря был тульский </a:t>
            </a:r>
            <a:r>
              <a:rPr lang="ru-RU" sz="2600" b="1" dirty="0">
                <a:solidFill>
                  <a:schemeClr val="tx2"/>
                </a:solidFill>
                <a:latin typeface="Times New Roman"/>
              </a:rPr>
              <a:t>помещик В.А. Левшин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(1746-1826). Словарь состоял </a:t>
            </a: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из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6 томов в среднем по 460 страниц </a:t>
            </a: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в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каждом и был, по сути</a:t>
            </a: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,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соединением переводов нескольких </a:t>
            </a:r>
            <a:endParaRPr lang="ru-RU" sz="26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иностранных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поваренных </a:t>
            </a: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книг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с присоединением описания «русской поварни», </a:t>
            </a:r>
            <a:endParaRPr lang="ru-RU" sz="26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то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есть блюд русской, белорусской </a:t>
            </a: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и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украинской кухонь, которые бытовали в </a:t>
            </a:r>
            <a:endParaRPr lang="ru-RU" sz="26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/>
              </a:rPr>
              <a:t>то </a:t>
            </a:r>
            <a:r>
              <a:rPr lang="ru-RU" sz="2600" dirty="0">
                <a:solidFill>
                  <a:schemeClr val="tx2"/>
                </a:solidFill>
                <a:latin typeface="Times New Roman"/>
              </a:rPr>
              <a:t>время на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Руси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0928"/>
            <a:ext cx="2093218" cy="292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09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</a:rPr>
              <a:t>Приспешник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— русское наименование помощника главного повара на больших кухнях или вообще повара второго разряда, который не имел права самостоятельно приготавливать некоторые блюда (в основном праздничные, парадные и десертные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).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Он практически руководил персоналом кухни, следил за выполнением ими своих обязанностей, за получением провизии, а также за состоянием посуды и другого кухонного оборудования.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его обязанности также входило приготовление всех бульонов, очистка и разделка мяса, рыбы и овощей к приходу главного повара, который уже их этих полуфабрикатов окончательно готовил блюда, заправлял супы и руководил лично декоративной отделкой блюд.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русской кухне XIX века в крупных ресторанах, в придворной кухне приспешниками были исключительно русские повара, а главными поварами, или, как их тогда называли — метрдотелями, были французы, австрийцы, итальянцы.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05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1800" dirty="0">
                <a:solidFill>
                  <a:schemeClr val="tx2"/>
                </a:solidFill>
                <a:latin typeface="Times New Roman"/>
              </a:rPr>
              <a:t>Другими должностями кухонных работников были</a:t>
            </a:r>
            <a:r>
              <a:rPr lang="ru-RU" sz="1800" dirty="0" smtClean="0">
                <a:solidFill>
                  <a:schemeClr val="tx2"/>
                </a:solidFill>
                <a:latin typeface="Times New Roman"/>
              </a:rPr>
              <a:t>:</a:t>
            </a:r>
          </a:p>
          <a:p>
            <a:pPr lvl="0">
              <a:buFontTx/>
              <a:buChar char="-"/>
            </a:pPr>
            <a:r>
              <a:rPr lang="ru-RU" sz="1800" b="1" dirty="0" smtClean="0">
                <a:solidFill>
                  <a:schemeClr val="tx2"/>
                </a:solidFill>
                <a:latin typeface="Times New Roman"/>
              </a:rPr>
              <a:t>ключник </a:t>
            </a:r>
            <a:r>
              <a:rPr lang="ru-RU" sz="1800" dirty="0">
                <a:solidFill>
                  <a:schemeClr val="tx2"/>
                </a:solidFill>
                <a:latin typeface="Times New Roman"/>
              </a:rPr>
              <a:t>(почти всегда русский), </a:t>
            </a:r>
            <a:endParaRPr lang="ru-RU" sz="1800" dirty="0" smtClean="0">
              <a:solidFill>
                <a:schemeClr val="tx2"/>
              </a:solidFill>
              <a:latin typeface="Times New Roman"/>
            </a:endParaRPr>
          </a:p>
          <a:p>
            <a:pPr lvl="0">
              <a:buFontTx/>
              <a:buChar char="-"/>
            </a:pPr>
            <a:r>
              <a:rPr lang="ru-RU" sz="1800" dirty="0" smtClean="0">
                <a:solidFill>
                  <a:schemeClr val="tx2"/>
                </a:solidFill>
                <a:latin typeface="Times New Roman"/>
              </a:rPr>
              <a:t>ключница </a:t>
            </a:r>
            <a:r>
              <a:rPr lang="ru-RU" sz="1800" dirty="0">
                <a:solidFill>
                  <a:schemeClr val="tx2"/>
                </a:solidFill>
                <a:latin typeface="Times New Roman"/>
              </a:rPr>
              <a:t>(только русская, местная) — в их обязанности входило приготовление и хранение солений, квашений и мочений; </a:t>
            </a:r>
            <a:endParaRPr lang="ru-RU" sz="1800" dirty="0" smtClean="0">
              <a:solidFill>
                <a:schemeClr val="tx2"/>
              </a:solidFill>
              <a:latin typeface="Times New Roman"/>
            </a:endParaRPr>
          </a:p>
          <a:p>
            <a:pPr lvl="0">
              <a:buFontTx/>
              <a:buChar char="-"/>
            </a:pPr>
            <a:r>
              <a:rPr lang="ru-RU" sz="1800" b="1" dirty="0" smtClean="0">
                <a:solidFill>
                  <a:schemeClr val="tx2"/>
                </a:solidFill>
                <a:latin typeface="Times New Roman"/>
              </a:rPr>
              <a:t>погребщик</a:t>
            </a:r>
            <a:r>
              <a:rPr lang="ru-RU" sz="1800" dirty="0">
                <a:solidFill>
                  <a:schemeClr val="tx2"/>
                </a:solidFill>
                <a:latin typeface="Times New Roman"/>
              </a:rPr>
              <a:t>, или </a:t>
            </a:r>
            <a:r>
              <a:rPr lang="ru-RU" sz="1800" b="1" dirty="0">
                <a:solidFill>
                  <a:schemeClr val="tx2"/>
                </a:solidFill>
                <a:latin typeface="Times New Roman"/>
              </a:rPr>
              <a:t>кравчий </a:t>
            </a:r>
            <a:r>
              <a:rPr lang="ru-RU" sz="1800" dirty="0">
                <a:solidFill>
                  <a:schemeClr val="tx2"/>
                </a:solidFill>
                <a:latin typeface="Times New Roman"/>
              </a:rPr>
              <a:t>— ведал напитками, особенно алкогольными</a:t>
            </a:r>
            <a:r>
              <a:rPr lang="ru-RU" sz="1800" dirty="0" smtClean="0">
                <a:solidFill>
                  <a:schemeClr val="tx2"/>
                </a:solidFill>
                <a:latin typeface="Times New Roman"/>
              </a:rPr>
              <a:t>. </a:t>
            </a:r>
            <a:endParaRPr lang="ru-RU" sz="18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31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1800 г. в Москве был издан еще один кулинарный словарь Панкрата Сумарокова под названием ―Источник здравия, или Словарь всех употребительных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снедей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, приправ и напитков, из трех царств природой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извлекаемых.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Эта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книжка открыла в русской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кулинарной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литературе «новое» направление,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основе которого были «полезность»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или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«вредность» блюд, и все </a:t>
            </a: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питание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рассматривалось не в кулинарном плане,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а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«касательно сохранения </a:t>
            </a:r>
            <a:r>
              <a:rPr lang="ru-RU" sz="2000" dirty="0" err="1">
                <a:solidFill>
                  <a:schemeClr val="tx2"/>
                </a:solidFill>
                <a:latin typeface="Times New Roman"/>
              </a:rPr>
              <a:t>здоровия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 и </a:t>
            </a:r>
            <a:endParaRPr lang="ru-RU" sz="2000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/>
              </a:rPr>
              <a:t>врачевания </a:t>
            </a:r>
            <a:r>
              <a:rPr lang="ru-RU" sz="2000" dirty="0">
                <a:solidFill>
                  <a:schemeClr val="tx2"/>
                </a:solidFill>
                <a:latin typeface="Times New Roman"/>
              </a:rPr>
              <a:t>болезней», как заявлял сам автор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. </a:t>
            </a: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3179425" cy="39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26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На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формирование русской кухни оказывали влияние культурные обмены с соседними народами. Огромное влияние на богатые дома оказала французская кулинарная школа.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endParaRPr lang="ru-RU" dirty="0">
              <a:solidFill>
                <a:schemeClr val="tx2"/>
              </a:solidFill>
              <a:latin typeface="Times New Roman"/>
            </a:endParaRPr>
          </a:p>
          <a:p>
            <a:endParaRPr lang="ru-RU" dirty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Настоящей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революцией на нашей кухне стало появление нового очага — плиты, пришедшей к нам из Голландии при Петре I. Вместе с плитой появилась и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наплитная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посуда с кухонным инвентарем.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Огромную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роль в развитии отечественной кулинарии сыграли трактиры и рестораны, в которых в 19-20 веках сформировалась русская кулинарная школа.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/>
              </a:rPr>
              <a:t>Кабак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— в старину питейное заведение.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/>
              </a:rPr>
              <a:t>Постоялый двор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— трактир с местами для ночлега и двором для лошадей.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/>
              </a:rPr>
              <a:t>Трактир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[от лат.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Tracto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 — угощаю] — первоначально гостиница с рестораном, позднее — ресторан низшего разряда.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/>
              </a:rPr>
              <a:t>Харчевня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— трактир низшего разряда, закусочное заведение с дешевыми и простыми кушаньями.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81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Конец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XIX и начало XX в. — расцвет ресторанного дела в России. Становится модным выписывать из Франции поваров, причем сразу нескольких, т.е. для приготовления каждого вида блюд.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ресторанах и трактирах выступали венгерские, цыганские, русские хоры. Популярны также были развлечения: бильярд, петушиные бои и др. При этом знаменитые трактиры мало чем отличаются от ресторанов. Главное отличие — кухня (в ресторанах — французская, в трактирах — русская и обязательно чай).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Обслуживающий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персонал в ресторанном деле в России был разным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ресторанах официанты — во фраках и белых перчатках (как правило, татары, как непьющие мусульмане),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трактирах — половые (из крестьян) в белых фартуках.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Рестораны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и трактиры в России постепенно преобразовались в своего рода клубы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определенный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ресторан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трактир посещали люди одной профессии. Таким образом, рестораны и трактиры превратились не столько в места питания, сколько стали частью образа жизни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людей.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5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Кулинарном словаре </a:t>
            </a:r>
            <a:r>
              <a:rPr lang="ru-RU" dirty="0" err="1">
                <a:solidFill>
                  <a:schemeClr val="tx2"/>
                </a:solidFill>
                <a:latin typeface="Times New Roman"/>
              </a:rPr>
              <a:t>Похлебкина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признанного авторитета в теории и практике кулинарии. Он дает нам следующие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определение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-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законы гостеприимства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— это ―правила приема гостей, включающие наряду с их устройством на ночлег и предоставлением жилья и санитарных услуг в значительной степени правила предоставления еды и размещения за столом‖.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По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русскому обычаю гостя нужно было сначала накормить, а потом уж и вопросы задавать и дела делать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Обычай накормить гостя прежде всех дел существовал и существует до сих пор у большинства народов.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Поэтому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можно сказать, что индустрия питания корнями уходит в далекое-далекое прошлое. А непреходящее значение этой отрасли деятельности для всего человечества можно подчеркнуть известным выражением: «Человек живет, чтобы есть; человек ест, чтобы жить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!».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21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/>
              </a:rPr>
              <a:t>5. Этапы </a:t>
            </a:r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развития индустрии предприятий общественного питания (Советский период)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8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ноября (27 октября) 1917 года В.И. Ленин подписал декрет об организации общественных столовых, контроле за их деятельностью и распределению продовольственных фондов.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Первые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столовые возникли на Путиловском заводе в Петрограде, а за тем в Москве и других городах.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условиях острой нехватки продуктов и хозяйственной разрухи в период гражданской войны и иностранной интервенции общественные столовые сыграли большую роль в обеспечении питанием населения.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период нэпа общественные столовые были переданы в ведение потребительской кооперации и переведены на хозяйственный расчет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К началу 1921 года в них питалось свыше 8 миллионов человек.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63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До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тридцатых годов отрасль не получала должного развития, так как внимание страны было направленно на индустриализацию и организацию колхозного хозяйства.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Создав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материальную базу для развития общественного питания в стране, ЦКВКП(б) 19 августа 1931 года принял постановление «О мерах улучшения общественного питания», в котором отметил важное значение общественного питания и предусмотрел ряд мероприятий, направленных на повышение качества и расширение ассортимента блюд, улучшение санитарных условий и укрепление материально—технической базы предприятий, на увеличение заинтересованности работников в результатах их труда.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Вступили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в строй первые кулинарные школы, техникумы, институт. Заводы торгового машиностроения выпустили первое отечественное оборудование.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Для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улучшения снабжения сырьем предприятия общественного питания получили право заготавливать сельскохозяйственные продукты и организовывать подсобные хозяйства. Был введен бракераж готовой продукции и кулинарных изделий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63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/>
              </a:rPr>
              <a:t>6.  </a:t>
            </a:r>
            <a:r>
              <a:rPr lang="ru-RU" sz="3100" b="1" dirty="0">
                <a:solidFill>
                  <a:srgbClr val="FF0000"/>
                </a:solidFill>
                <a:latin typeface="Times New Roman"/>
              </a:rPr>
              <a:t>Из истории развития индустрии предприятий питания </a:t>
            </a:r>
            <a:r>
              <a:rPr lang="ru-RU" b="1" dirty="0">
                <a:solidFill>
                  <a:srgbClr val="FF0000"/>
                </a:solidFill>
                <a:latin typeface="Times New Roman"/>
              </a:rPr>
              <a:t>в Европе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Европейская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кулинарная традиция стала складываться в эпоху Средневековья. Именно тогда начали зарождаться основы национальных кухонь, восходящие к крестьянским традициям питания, так как в этот период происходили существенные изменения в питании народов, населявших Европу.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Совершенствование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сельскохозяйственных систем повлекло за собой появление новых высокоурожайных культур;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-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развитие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скотоводства позволило увеличить потребление мяса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злаки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перестали быть единственной пищей низших классов, угроза голода уменьшилась;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изменились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вкусы — высшее сословие познало вкус специй;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манеры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поведения за столом приобрели некую изысканность (насколько это возможно, учитывая гигиенические традиции просвещенной Европы того времени).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21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Сведения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 средневековой пище сообщают в основном меню роскошных обедов XIV–XV веков и описания изысканных кулинарных рецептов из многочисленных руководств по ведению домашнего хозяйства для мещан (своеобразные книги по домоводству, где советы в нравоучительной форме давались не только женщинам, но и мужчинам).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К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сожалению, исчерпывающих сведений о меню европейцев — даже рыцарского сословия, не говоря уже о крестьянах,– до середины XII века практически нет.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Некоторые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выводы, правда, можно сделать, основываясь на археологических материалах, сведениях о ходе сельскохозяйственных работ и торговле. Литературные источники того времени собственно описанию блюд внимания не уделяют: романы, популярные в рыцарской среде того времени, описывали исключительно этикет трапезы.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В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отношении еды можно узнать только то, что ее было много, и она была хорошего качества (здесь уж авторы не скупятся на эпитеты). И это понятно: авторы были заняты описанием куртуазных похождений героев, а вовсе не описанием их гастрономических интересов. На первом месте — любовь к даме сердца, а уже потом нужды желудка.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74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Однако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общую картину того, что ели крестьяне и что подавалось на стол сеньорам в эпоху Средневековья, составить можно. Основу крестьянского рациона в тот период составляли злаки: хлеб, каши и зерновые лепешки. Наиболее характерными для меню того времени были ячмень, рожь и пшеница. Их часто сеяли и убирали вместе, чтобы затем получить суржу — муку для выпечки сероватого хлеба.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Для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горных районов была характерна разновидность пшеницы, называемая полбой, а для южных районов — различные сорта проса. В основном на стол подавали нечто среднее между рагу и супом с острой приправой или соусом на основе хлебного мякиша, кислого вина, лука, орехов, иногда с небольшим количеством перца или корицы, купленных буквально на вес золота у торговца пряностями. Жареные блюда практически отсутствовали.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Чтобы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хоть как-то разнообразить меню, крестьяне добавляли в блюда разные приправы, независимо от того, готовились ли злаки, рыба или мясо. Чаще всего это были, конечно, местные овощи или травы — чеснок, горчица, мята, петрушка, тимьян и др.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05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Похлебки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и каши часто готовились из овса и конопляного семени, различных овощей и бобовых (капусты, репы, бобов, гороха) или дикорастущих плодов (каштанов, желудей). Для кормления животных злаки стали употреблять только в самом конце Средневековья, так как угроза голода еще не миновала, и кормить скот тем, что можно было есть самим, крестьянам и в голову не приходило.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Уже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в конце XII века улучшение условий жизни и относительное повышение благосостояния позволили крестьянину питаться не только хлебом, похлебками и кашами. В меню крестьянина появились яйца и мясо домашней птицы (кур, каплунов, гусей). Из овечьего или коровьего молока стали готовить разнообразные твердые и мягкие сыры, иногда с добавлением трав.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78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Рыбу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покупали — соленую или копченую (обычно селедку) — или ловили, чаще всего тайком, так как водоемы в большинстве своем принадлежали сеньорам.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Некоторые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овощи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выращивались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в небольшом садике за хижиной (кроме тех, что уже упоминались, это чечевица, фасоль, чеснок, репа, лук-порей и лук репчатый). Грибами, орехами, фруктами и ягодами снабжали сад, луг и лес.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Из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фруктов в основном использовались яблоки, груши, тутовник, терн, мушмула, боярышник, рябина, брусника, черника. В общем, средневековый европейский крестьянин питался практически всем, что росло вокруг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98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Наконец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этот список дополняет мелкая дичь, добытая, как правило, незаконно, а также свинина. В те далекие времена свинья символизировала плодородие и изобилие. Кололи ее обычно в декабре в преддверии Рождества и потом в течение долгого времени питались приготовленной солониной. Блюда из свинины и сегодня традиционны для многих европейских рождественских меню.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Разумеется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, описанный рацион был характерен для зажиточных крестьян. Для большинства остальных перечисленные продукты служили лишь праздничным дополнением к кашам, лепешкам и хлебу.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 Стол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рыцарского сословия был более богатым. Превосходного качества мясо с гарниром из овощей или с хлебом, прекрасные вина в неограниченном количестве, дичь, рыба — вот что составляло основу питания синьоров в эпоху Средневековья. Дополнением служили яйца, мясо домашней птицы, грибы, фрукты, ягоды, орехи, приправы.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57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Начиная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с XVI века ситуация постепенно начала меняться.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С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ростом численности населения пастбища распахивались под зерновые, и потребление мяса постепенно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снижалось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По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мнению некоторых историков, уменьшение мясного рациона и замещение его хлебом, кашами и овощами пошло Европе только на пользу и даже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подготовило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промышленный переворот.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Ведь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если потребление мяса повышает жизненную энергетику человека, то растительная пища стимулирует его интеллектуальное развитие. Индустриальная революция была бы невозможна без научных открытий и улучшения качества рабочей силы.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С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течением времени ассортимент используемых в кулинарии овощей, фруктов, круп, молочных продуктов, приправ, пряностей и т. д. значительно расширился.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Помимо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рыбы, в пищу стали использоваться различные морепродукты, но, тем не менее, основной набор продуктов, сложившийся в эпоху Средневековья, в современной европейской кухне остается неизменным.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Однако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при всем при этом говорить о европейской кухне как о чем-то едином невозможно: так много народов населяет ее территорию, и живут они в самых разных географических и климатических условиях. А ведь именно эти условия в первую очередь обуславливают быт и кухню любого народа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2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/>
              </a:rPr>
              <a:t>2. </a:t>
            </a:r>
            <a:r>
              <a:rPr lang="ru-RU" b="1" dirty="0">
                <a:solidFill>
                  <a:srgbClr val="FF0000"/>
                </a:solidFill>
                <a:latin typeface="Times New Roman"/>
              </a:rPr>
              <a:t>Исторические корни предприятий питания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Существуют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доказательства, что племена в Дании приготавливали пищу в больших кухнях и ели вместе большими группами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Древние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Египтяне оставили рисунки людей, готовящих пищу.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 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57192"/>
            <a:ext cx="2984431" cy="156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2982994" cy="214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36137"/>
            <a:ext cx="2581522" cy="17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184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</a:rPr>
              <a:t>Вопросы для самоконтроля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sz="3600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1.Пищевой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рацион современного человека.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2. Основные группы пищевых продуктов.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3. Формула пищи XXI века.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4. Самостоятельный подбор продуктов для обеспечения суточной физиологической потребности человека питательными веществами, исходя из рекомендуемых норм потребления.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5. Понятие о функциональном питании.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6. Функциональные ингредиенты пищи.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7. Физиологическое воздействие функциональных ингредиентов.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Times New Roman"/>
              </a:rPr>
              <a:t>8.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Продукты функционального питания.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9. Понятие о диетических продуктах.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/>
              </a:rPr>
              <a:t>10. Принципы лечебного питания.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25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2200" dirty="0">
                <a:solidFill>
                  <a:srgbClr val="000000"/>
                </a:solidFill>
                <a:latin typeface="Times New Roman"/>
              </a:rPr>
              <a:t>Первые кабаре (магазины по продаже вин и ликеров) были созданы примерно в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4 000 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году до Рождества Христова. </a:t>
            </a:r>
            <a:endParaRPr lang="ru-RU" sz="2200" dirty="0" smtClean="0">
              <a:solidFill>
                <a:srgbClr val="000000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2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 Кабаре 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функционировали во времена Римской и Византийской Империй. Большинство из них располагались в городах вблизи от храмов и домов правительства. </a:t>
            </a:r>
            <a:endParaRPr lang="ru-RU" sz="2200" dirty="0" smtClean="0">
              <a:solidFill>
                <a:srgbClr val="000000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2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средние века города пришли в упадок и важными центрами экономической активности стали феодальные поместья, где короли, лорды и князья должны были кормить двор и прислугу численностью до 30.000 человек. По сути, это были своего рода первые предприятия массового питания социальной сферы. </a:t>
            </a:r>
            <a:endParaRPr lang="ru-RU" sz="2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49694"/>
            <a:ext cx="2110684" cy="14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31981"/>
            <a:ext cx="2242220" cy="151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89952"/>
            <a:ext cx="1957638" cy="139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49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/>
              </a:rPr>
              <a:t>Примерно в 1.200 году в Лондоне появились публичные кулинарные магазины, которые предлагали посетителям готовую пищу на вынос.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/>
              </a:rPr>
              <a:t>Спустя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200 лет появились скатерти, стекло и хрусталь, в также приборы (ножи и вилки). Вместо наваливания пищи кучей на общее блюдо, повара начали подавить еду в меньших количествах и красиво оформляли блюда. </a:t>
            </a:r>
          </a:p>
        </p:txBody>
      </p:sp>
    </p:spTree>
    <p:extLst>
      <p:ext uri="{BB962C8B-B14F-4D97-AF65-F5344CB8AC3E}">
        <p14:creationId xmlns:p14="http://schemas.microsoft.com/office/powerpoint/2010/main" val="173402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59069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5148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1765 году A.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Boulander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 в Париже магазин по продаже супов, вывеска на котором приглашала голодных людей зайти и восстановить силы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называл свой суп ―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restaurant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‖ — «божественное укрепляющее средство». Французское слово ―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restaurer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‖, означающее «восстанавливать» и стало началом для слова «ресторан». Рестораны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Буландера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очень популярны и подобные им стали открываться по всей Европе.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9391"/>
            <a:ext cx="3731568" cy="279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12" y="3789040"/>
            <a:ext cx="37804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47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sz="2200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1634 году </a:t>
            </a:r>
            <a:r>
              <a:rPr lang="ru-RU" sz="2200" dirty="0" err="1">
                <a:solidFill>
                  <a:schemeClr val="tx2"/>
                </a:solidFill>
                <a:latin typeface="Times New Roman"/>
              </a:rPr>
              <a:t>Samuel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sz="2200" dirty="0" err="1">
                <a:solidFill>
                  <a:schemeClr val="tx2"/>
                </a:solidFill>
                <a:latin typeface="Times New Roman"/>
              </a:rPr>
              <a:t>Cole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 открыл первую в Америке таверну. </a:t>
            </a:r>
            <a:endParaRPr lang="ru-RU" sz="2200" dirty="0" smtClean="0">
              <a:solidFill>
                <a:schemeClr val="tx2"/>
              </a:solidFill>
              <a:latin typeface="Times New Roman"/>
            </a:endParaRPr>
          </a:p>
          <a:p>
            <a:pPr marL="0" lvl="0" indent="0">
              <a:buNone/>
            </a:pPr>
            <a:endParaRPr lang="ru-RU" sz="2200" dirty="0">
              <a:solidFill>
                <a:srgbClr val="000000"/>
              </a:solidFill>
              <a:latin typeface="Times New Roman"/>
            </a:endParaRPr>
          </a:p>
          <a:p>
            <a:pPr marL="0" lvl="0" indent="0">
              <a:buNone/>
            </a:pPr>
            <a:endParaRPr lang="ru-RU" sz="2200" dirty="0" smtClean="0">
              <a:solidFill>
                <a:srgbClr val="000000"/>
              </a:solidFill>
              <a:latin typeface="Times New Roman"/>
            </a:endParaRPr>
          </a:p>
          <a:p>
            <a:pPr marL="0" lvl="0" indent="0">
              <a:buNone/>
            </a:pPr>
            <a:endParaRPr lang="ru-RU" sz="2200" dirty="0">
              <a:solidFill>
                <a:srgbClr val="000000"/>
              </a:solidFill>
              <a:latin typeface="Times New Roman"/>
            </a:endParaRPr>
          </a:p>
          <a:p>
            <a:pPr marL="0" lvl="0" indent="0">
              <a:buNone/>
            </a:pPr>
            <a:endParaRPr lang="ru-RU" sz="2200" dirty="0" smtClean="0">
              <a:solidFill>
                <a:srgbClr val="000000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- </a:t>
            </a:r>
          </a:p>
          <a:p>
            <a:pPr marL="0" lvl="0" indent="0">
              <a:buNone/>
            </a:pPr>
            <a:r>
              <a:rPr lang="ru-RU" sz="2200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1656 году в штате </a:t>
            </a:r>
            <a:r>
              <a:rPr lang="ru-RU" sz="2200" dirty="0" err="1">
                <a:solidFill>
                  <a:schemeClr val="tx2"/>
                </a:solidFill>
                <a:latin typeface="Times New Roman"/>
              </a:rPr>
              <a:t>Massachusets</a:t>
            </a:r>
            <a:r>
              <a:rPr lang="ru-RU" sz="2200" dirty="0">
                <a:solidFill>
                  <a:schemeClr val="tx2"/>
                </a:solidFill>
                <a:latin typeface="Times New Roman"/>
              </a:rPr>
              <a:t> был издан закон, требовавший, чтобы каждый город в Колонии имел таверну или аналогичное предприятие. Первая кофейня появилась в Бостоне в 1670 году. </a:t>
            </a:r>
            <a:endParaRPr lang="ru-RU" sz="22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2368617" cy="17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085184"/>
            <a:ext cx="2525109" cy="163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39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Население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Америки росло и требовало все больше постоялых дворов, а затем гостиниц и ресторанов. По мере увеличения числа гостиниц повара заимствовали кулинарные идеи и рецепты от европейских поваров, медленно изменяли их и создали то, что сейчас известно как американская кухня.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  Американские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предприятия питания, таким образом, получили начало и развивались с таверн и гостиниц. Расположенные вблизи центров экономической активности, таверны представляли собой места встреч для обмена информацией, для разговоров о политике под аккомпанемент хорошей пищи и эля. Наибольшим успехом пользовались таверны и гостиницы, владельцы которых были в курсе всех местных событий. </a:t>
            </a:r>
          </a:p>
          <a:p>
            <a:r>
              <a:rPr lang="ru-RU" dirty="0">
                <a:solidFill>
                  <a:schemeClr val="tx2"/>
                </a:solidFill>
                <a:latin typeface="Times New Roman"/>
              </a:rPr>
              <a:t>Примерно в 1740 году в Бостоне появились первые дилижансы, доставлявшие новых посетителей для гостиниц и таверн. В Америке становятся популярными гостиницы вдоль дорог (позднее названные мотелями), </a:t>
            </a:r>
            <a:endParaRPr lang="ru-RU" dirty="0" smtClean="0">
              <a:solidFill>
                <a:schemeClr val="tx2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а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Бостон признан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местом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рождения </a:t>
            </a:r>
            <a:r>
              <a:rPr lang="ru-RU" dirty="0" smtClean="0">
                <a:solidFill>
                  <a:schemeClr val="tx2"/>
                </a:solidFill>
                <a:latin typeface="Times New Roman"/>
              </a:rPr>
              <a:t>американского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</a:rPr>
              <a:t>гостиничного бизнеса.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55" y="4653136"/>
            <a:ext cx="3593976" cy="202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1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3788</Words>
  <Application>Microsoft Office PowerPoint</Application>
  <PresentationFormat>Экран (4:3)</PresentationFormat>
  <Paragraphs>195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Развитие отраслевых институтов. </vt:lpstr>
      <vt:lpstr>1.  Индустрия развития гостеприимства и ресторанного бизнеса </vt:lpstr>
      <vt:lpstr>Презентация PowerPoint</vt:lpstr>
      <vt:lpstr>2. Исторические корни предприятий 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Развитие общественного питания в 20 веке </vt:lpstr>
      <vt:lpstr>Презентация PowerPoint</vt:lpstr>
      <vt:lpstr>Презентация PowerPoint</vt:lpstr>
      <vt:lpstr>4. Происхождение и история развития в России и Москве индустрии предприятий 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Этапы развития индустрии предприятий общественного питания (Советский период) </vt:lpstr>
      <vt:lpstr>Презентация PowerPoint</vt:lpstr>
      <vt:lpstr>6.  Из истории развития индустрии предприятий питания в Европе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самоконтроля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отраслевых институтов. </dc:title>
  <dc:creator>Admin</dc:creator>
  <cp:lastModifiedBy>Admin</cp:lastModifiedBy>
  <cp:revision>13</cp:revision>
  <dcterms:created xsi:type="dcterms:W3CDTF">2020-09-22T10:18:28Z</dcterms:created>
  <dcterms:modified xsi:type="dcterms:W3CDTF">2020-09-22T11:31:07Z</dcterms:modified>
</cp:coreProperties>
</file>